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5" r:id="rId2"/>
    <p:sldMasterId id="2147483660" r:id="rId3"/>
    <p:sldMasterId id="2147483673" r:id="rId4"/>
  </p:sldMasterIdLst>
  <p:notesMasterIdLst>
    <p:notesMasterId r:id="rId18"/>
  </p:notesMasterIdLst>
  <p:sldIdLst>
    <p:sldId id="256" r:id="rId5"/>
    <p:sldId id="257" r:id="rId6"/>
    <p:sldId id="258" r:id="rId7"/>
    <p:sldId id="289" r:id="rId8"/>
    <p:sldId id="267" r:id="rId9"/>
    <p:sldId id="306" r:id="rId10"/>
    <p:sldId id="312" r:id="rId11"/>
    <p:sldId id="263" r:id="rId12"/>
    <p:sldId id="262" r:id="rId13"/>
    <p:sldId id="264" r:id="rId14"/>
    <p:sldId id="266" r:id="rId15"/>
    <p:sldId id="288" r:id="rId16"/>
    <p:sldId id="313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0066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 autoAdjust="0"/>
    <p:restoredTop sz="94836" autoAdjust="0"/>
  </p:normalViewPr>
  <p:slideViewPr>
    <p:cSldViewPr>
      <p:cViewPr varScale="1">
        <p:scale>
          <a:sx n="77" d="100"/>
          <a:sy n="77" d="100"/>
        </p:scale>
        <p:origin x="56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088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310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tiff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09B1E-B371-4C6F-95C2-B61803C58215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4A8C6-921A-4390-AD29-F2B4015872B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5900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94A8C6-921A-4390-AD29-F2B4015872BE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1260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94A8C6-921A-4390-AD29-F2B4015872BE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937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94A8C6-921A-4390-AD29-F2B4015872BE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8436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94A8C6-921A-4390-AD29-F2B4015872BE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0954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94A8C6-921A-4390-AD29-F2B4015872BE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5754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99792" y="332656"/>
            <a:ext cx="2801888" cy="2801888"/>
          </a:xfrm>
          <a:prstGeom prst="rect">
            <a:avLst/>
          </a:prstGeom>
        </p:spPr>
      </p:pic>
      <p:sp>
        <p:nvSpPr>
          <p:cNvPr id="12" name="Rectangle 27"/>
          <p:cNvSpPr>
            <a:spLocks noChangeArrowheads="1"/>
          </p:cNvSpPr>
          <p:nvPr userDrawn="1"/>
        </p:nvSpPr>
        <p:spPr bwMode="auto">
          <a:xfrm>
            <a:off x="1981200" y="4191000"/>
            <a:ext cx="55626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87338" indent="-287338">
              <a:lnSpc>
                <a:spcPct val="102000"/>
              </a:lnSpc>
              <a:spcBef>
                <a:spcPct val="20000"/>
              </a:spcBef>
              <a:buClr>
                <a:srgbClr val="808080"/>
              </a:buClr>
              <a:buSzPct val="60000"/>
            </a:pPr>
            <a:endParaRPr lang="en-GB" altLang="ko-KR" sz="1600" dirty="0">
              <a:ea typeface="굴림" charset="-127"/>
            </a:endParaRPr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0" y="2743200"/>
            <a:ext cx="9144000" cy="1600200"/>
          </a:xfrm>
          <a:prstGeom prst="rect">
            <a:avLst/>
          </a:prstGeom>
          <a:solidFill>
            <a:srgbClr val="760000"/>
          </a:solidFill>
        </p:spPr>
        <p:txBody>
          <a:bodyPr anchor="ctr"/>
          <a:lstStyle>
            <a:lvl1pPr>
              <a:defRPr sz="4400" b="0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</a:defRPr>
            </a:lvl1pPr>
          </a:lstStyle>
          <a:p>
            <a:pPr lvl="0"/>
            <a:r>
              <a:rPr lang="en-US" altLang="ko-KR" noProof="0" dirty="0"/>
              <a:t>Click to edit Master title style</a:t>
            </a:r>
          </a:p>
        </p:txBody>
      </p:sp>
      <p:sp>
        <p:nvSpPr>
          <p:cNvPr id="14" name="Rectangle 1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686800" y="6486525"/>
            <a:ext cx="457200" cy="381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D6963C1-ABDB-48AD-A8CF-0E80D65C449F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1026" name="Picture 2" descr="¼ì¦ë² ë¦¬íì´ì ëí ì´ë¯¸ì§ ê²ìê²°ê³¼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-27384"/>
            <a:ext cx="1260000" cy="1305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696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179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7983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2651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70177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247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4525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8165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43581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21402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4568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6948" y="152400"/>
            <a:ext cx="7634288" cy="838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>
              <a:defRPr sz="4000" b="1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3" name="내용 개체 틀 2"/>
          <p:cNvSpPr>
            <a:spLocks noGrp="1"/>
          </p:cNvSpPr>
          <p:nvPr>
            <p:ph idx="1" hasCustomPrompt="1"/>
          </p:nvPr>
        </p:nvSpPr>
        <p:spPr>
          <a:xfrm>
            <a:off x="-1836" y="1018952"/>
            <a:ext cx="9144000" cy="5562600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itchFamily="2" charset="2"/>
              <a:buChar char="§"/>
              <a:defRPr sz="2000" b="1">
                <a:latin typeface="HY바다M" pitchFamily="18" charset="-127"/>
                <a:ea typeface="HY바다M" pitchFamily="18" charset="-127"/>
              </a:defRPr>
            </a:lvl1pPr>
            <a:lvl2pPr>
              <a:defRPr sz="1800">
                <a:latin typeface="HY바다M" pitchFamily="18" charset="-127"/>
                <a:ea typeface="HY바다M" pitchFamily="18" charset="-127"/>
              </a:defRPr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772400" y="6400800"/>
            <a:ext cx="1371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05698B-4C1A-401A-BA41-652C141851FC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6" name="내용 개체 틀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52400"/>
            <a:ext cx="1371600" cy="838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229547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1067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9756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26351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06545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6510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76707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7864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32310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95776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325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83945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58774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98213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59105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33258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25606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98428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77947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0471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375250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24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18216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77085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55554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39232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0507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75854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9708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360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493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08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459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02D181-D743-436C-B49A-F8284F2D963D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067E25-A90E-4AB4-B631-A87F1CECC8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3147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3"/>
          <p:cNvPicPr>
            <a:picLocks noChangeAspect="1" noChangeArrowheads="1"/>
          </p:cNvPicPr>
          <p:nvPr userDrawn="1"/>
        </p:nvPicPr>
        <p:blipFill>
          <a:blip r:embed="rId13" cstate="print"/>
          <a:srcRect l="22728" b="36090"/>
          <a:stretch>
            <a:fillRect/>
          </a:stretch>
        </p:blipFill>
        <p:spPr bwMode="auto">
          <a:xfrm>
            <a:off x="0" y="6048375"/>
            <a:ext cx="12954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52400"/>
            <a:ext cx="8853488" cy="838200"/>
          </a:xfrm>
          <a:prstGeom prst="rect">
            <a:avLst/>
          </a:prstGeom>
          <a:solidFill>
            <a:srgbClr val="99330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9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066800"/>
            <a:ext cx="91440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</p:txBody>
      </p:sp>
      <p:sp>
        <p:nvSpPr>
          <p:cNvPr id="10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72400" y="6400800"/>
            <a:ext cx="1371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400" smtClean="0">
                <a:latin typeface="Tahoma" pitchFamily="34" charset="0"/>
                <a:ea typeface="굴림" charset="-127"/>
              </a:defRPr>
            </a:lvl1pPr>
          </a:lstStyle>
          <a:p>
            <a:pPr>
              <a:defRPr/>
            </a:pPr>
            <a:fld id="{0F6FC441-4533-48C8-B115-05D620E421A7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4322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2FFB0-90FD-9F43-8D88-EF9C5246B0B2}" type="datetimeFigureOut">
              <a:rPr kumimoji="1" lang="ko-KR" altLang="en-US" smtClean="0"/>
              <a:t>2019-12-30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88847-F663-0B49-8E80-2417218B89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797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B9CC4-A40D-42A8-AD0C-4BEABF20BA24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86367-C1B4-42CB-BF6E-4B38EFBDE17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5975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2D253-742C-460F-AC6C-EBD542A3CA06}" type="datetimeFigureOut">
              <a:rPr lang="ko-KR" altLang="en-US" smtClean="0"/>
              <a:t>2019-12-30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91AB6-5818-4B65-9AB1-139B3758658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862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GPIO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en-US" altLang="ko-KR" dirty="0">
                <a:effectLst/>
              </a:rPr>
              <a:t>general-purpose input/output)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243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RPi.GPIO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RPI.GPIO </a:t>
            </a:r>
            <a:r>
              <a:rPr kumimoji="1" lang="ko-KR" altLang="en-US" dirty="0"/>
              <a:t>라이브러리 함수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441066"/>
            <a:ext cx="7992888" cy="47576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111152"/>
            <a:ext cx="8064896" cy="40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95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BREAD BOARD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BREAD BOARD(</a:t>
            </a:r>
            <a:r>
              <a:rPr kumimoji="1" lang="ko-KR" altLang="en-US" dirty="0"/>
              <a:t>빵판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en-US" altLang="ko-KR" dirty="0"/>
              <a:t>GPIO </a:t>
            </a:r>
            <a:r>
              <a:rPr kumimoji="1" lang="ko-KR" altLang="en-US" dirty="0"/>
              <a:t>핀에 외부 하드웨어를 연결하기는 어려움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Bread Board</a:t>
            </a:r>
            <a:r>
              <a:rPr kumimoji="1" lang="ko-KR" altLang="en-US" dirty="0"/>
              <a:t>는 외부 하드웨어를 실험적으로 연결하는 보드</a:t>
            </a:r>
            <a:endParaRPr kumimoji="1" lang="en-US" altLang="ko-KR" dirty="0"/>
          </a:p>
          <a:p>
            <a:pPr lvl="1"/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70" y="2270143"/>
            <a:ext cx="3419475" cy="4382940"/>
          </a:xfrm>
          <a:prstGeom prst="rect">
            <a:avLst/>
          </a:prstGeom>
        </p:spPr>
      </p:pic>
      <p:sp>
        <p:nvSpPr>
          <p:cNvPr id="5" name="오른쪽 화살표 9"/>
          <p:cNvSpPr/>
          <p:nvPr/>
        </p:nvSpPr>
        <p:spPr>
          <a:xfrm>
            <a:off x="1449154" y="3572262"/>
            <a:ext cx="438581" cy="318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5143" y="3521521"/>
            <a:ext cx="85472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번에 </a:t>
            </a:r>
          </a:p>
        </p:txBody>
      </p:sp>
      <p:sp>
        <p:nvSpPr>
          <p:cNvPr id="7" name="오른쪽 화살표 18"/>
          <p:cNvSpPr/>
          <p:nvPr/>
        </p:nvSpPr>
        <p:spPr>
          <a:xfrm flipH="1">
            <a:off x="3207474" y="3551058"/>
            <a:ext cx="452668" cy="3185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50811" y="3500317"/>
            <a:ext cx="54213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2</a:t>
            </a:r>
            <a:r>
              <a:rPr lang="ko-KR" altLang="en-US" dirty="0">
                <a:latin typeface="+mn-ea"/>
              </a:rPr>
              <a:t>번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130" y="2661309"/>
            <a:ext cx="2819400" cy="324264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444208" y="4739569"/>
            <a:ext cx="110799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방향확인</a:t>
            </a:r>
          </a:p>
        </p:txBody>
      </p:sp>
      <p:sp>
        <p:nvSpPr>
          <p:cNvPr id="14" name="오른쪽 화살표 26"/>
          <p:cNvSpPr/>
          <p:nvPr/>
        </p:nvSpPr>
        <p:spPr>
          <a:xfrm>
            <a:off x="7113623" y="4365104"/>
            <a:ext cx="438581" cy="2337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81832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BREAD BOARD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올바른 연결</a:t>
            </a:r>
          </a:p>
        </p:txBody>
      </p:sp>
      <p:pic>
        <p:nvPicPr>
          <p:cNvPr id="4" name="그림 3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EE70CD63-8436-4979-BED2-4019C615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03" y="2374627"/>
            <a:ext cx="3817418" cy="2863064"/>
          </a:xfrm>
          <a:prstGeom prst="rect">
            <a:avLst/>
          </a:prstGeom>
        </p:spPr>
      </p:pic>
      <p:pic>
        <p:nvPicPr>
          <p:cNvPr id="5" name="그림 4" descr="전자기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4D3EB293-A30E-47B1-9B7A-8E6DFD09D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35561" y="2257327"/>
            <a:ext cx="3876088" cy="2907066"/>
          </a:xfrm>
          <a:prstGeom prst="rect">
            <a:avLst/>
          </a:prstGeom>
        </p:spPr>
      </p:pic>
      <p:sp>
        <p:nvSpPr>
          <p:cNvPr id="6" name="Shape 81"/>
          <p:cNvSpPr/>
          <p:nvPr/>
        </p:nvSpPr>
        <p:spPr>
          <a:xfrm>
            <a:off x="5423935" y="2787349"/>
            <a:ext cx="568200" cy="4932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82"/>
          <p:cNvSpPr/>
          <p:nvPr/>
        </p:nvSpPr>
        <p:spPr>
          <a:xfrm>
            <a:off x="5423935" y="3559559"/>
            <a:ext cx="568200" cy="4932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123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GPIO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올바른 연결</a:t>
            </a:r>
          </a:p>
        </p:txBody>
      </p:sp>
      <p:sp>
        <p:nvSpPr>
          <p:cNvPr id="6" name="Shape 81"/>
          <p:cNvSpPr/>
          <p:nvPr/>
        </p:nvSpPr>
        <p:spPr>
          <a:xfrm>
            <a:off x="5423935" y="2787349"/>
            <a:ext cx="568200" cy="4932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82"/>
          <p:cNvSpPr/>
          <p:nvPr/>
        </p:nvSpPr>
        <p:spPr>
          <a:xfrm>
            <a:off x="5423935" y="3559559"/>
            <a:ext cx="568200" cy="4932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A0DC81-69D8-4EE1-86D2-227602641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40" y="1988840"/>
            <a:ext cx="6378493" cy="330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21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</a:p>
          <a:p>
            <a:pPr lvl="1"/>
            <a:r>
              <a:rPr lang="en-US" altLang="ko-KR" dirty="0"/>
              <a:t>GPIO</a:t>
            </a:r>
            <a:r>
              <a:rPr lang="ko-KR" altLang="en-US" dirty="0"/>
              <a:t>는 ‘</a:t>
            </a:r>
            <a:r>
              <a:rPr lang="en-US" altLang="ko-KR" dirty="0"/>
              <a:t>General Purpose Input/Output’</a:t>
            </a:r>
            <a:r>
              <a:rPr lang="ko-KR" altLang="en-US" dirty="0"/>
              <a:t>의 약자로서 마이크로프로세서</a:t>
            </a:r>
            <a:r>
              <a:rPr lang="en-US" altLang="ko-KR" dirty="0"/>
              <a:t>, </a:t>
            </a:r>
            <a:r>
              <a:rPr lang="ko-KR" altLang="en-US" dirty="0"/>
              <a:t>마이크로컨트롤러 등의 임베디드 하드웨어에서 입력</a:t>
            </a:r>
            <a:r>
              <a:rPr lang="en-US" altLang="ko-KR" dirty="0"/>
              <a:t>, </a:t>
            </a:r>
            <a:r>
              <a:rPr lang="ko-KR" altLang="en-US" dirty="0"/>
              <a:t>출력이 가능한 </a:t>
            </a:r>
            <a:r>
              <a:rPr lang="en-US" altLang="ko-KR" dirty="0"/>
              <a:t>IO</a:t>
            </a:r>
            <a:r>
              <a:rPr lang="ko-KR" altLang="en-US" dirty="0"/>
              <a:t>를 의미</a:t>
            </a:r>
            <a:r>
              <a:rPr lang="en-US" altLang="ko-KR" dirty="0"/>
              <a:t>. </a:t>
            </a:r>
            <a:r>
              <a:rPr lang="ko-KR" altLang="en-US" dirty="0"/>
              <a:t>라즈베리 파이 </a:t>
            </a:r>
            <a:r>
              <a:rPr lang="en-US" altLang="ko-KR" dirty="0"/>
              <a:t>2 Model</a:t>
            </a:r>
            <a:r>
              <a:rPr lang="ko-KR" altLang="en-US" dirty="0"/>
              <a:t> </a:t>
            </a:r>
            <a:r>
              <a:rPr lang="en-US" altLang="ko-KR" dirty="0"/>
              <a:t>B</a:t>
            </a:r>
            <a:r>
              <a:rPr lang="ko-KR" altLang="en-US" dirty="0"/>
              <a:t>는 총 </a:t>
            </a:r>
            <a:r>
              <a:rPr lang="en-US" altLang="ko-KR" dirty="0"/>
              <a:t>40</a:t>
            </a:r>
            <a:r>
              <a:rPr lang="ko-KR" altLang="en-US" dirty="0"/>
              <a:t>개의 </a:t>
            </a:r>
            <a:r>
              <a:rPr lang="en-US" altLang="ko-KR" dirty="0"/>
              <a:t>GPIO</a:t>
            </a:r>
            <a:r>
              <a:rPr lang="ko-KR" altLang="en-US" dirty="0"/>
              <a:t>핀을 가지고 있다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/>
            <a:endParaRPr kumimoji="1" lang="ko-KR" altLang="en-US" dirty="0"/>
          </a:p>
        </p:txBody>
      </p:sp>
      <p:pic>
        <p:nvPicPr>
          <p:cNvPr id="4" name="_x243076680" descr="EMB000048e85437">
            <a:extLst>
              <a:ext uri="{FF2B5EF4-FFF2-40B4-BE49-F238E27FC236}">
                <a16:creationId xmlns:a16="http://schemas.microsoft.com/office/drawing/2014/main" id="{CA813448-3638-4315-8E66-28714BF64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276872"/>
            <a:ext cx="5832648" cy="436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39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GPIO pin</a:t>
            </a:r>
            <a:r>
              <a:rPr kumimoji="1" lang="ko-KR" altLang="en-US" dirty="0"/>
              <a:t>의 용도</a:t>
            </a:r>
          </a:p>
        </p:txBody>
      </p:sp>
      <p:graphicFrame>
        <p:nvGraphicFramePr>
          <p:cNvPr id="4" name="내용 개체 틀 6">
            <a:extLst>
              <a:ext uri="{FF2B5EF4-FFF2-40B4-BE49-F238E27FC236}">
                <a16:creationId xmlns:a16="http://schemas.microsoft.com/office/drawing/2014/main" id="{7CFF0D41-6000-4116-8875-323F7FDC84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2862480"/>
              </p:ext>
            </p:extLst>
          </p:nvPr>
        </p:nvGraphicFramePr>
        <p:xfrm>
          <a:off x="3748781" y="1772814"/>
          <a:ext cx="5166803" cy="4680523"/>
        </p:xfrm>
        <a:graphic>
          <a:graphicData uri="http://schemas.openxmlformats.org/drawingml/2006/table">
            <a:tbl>
              <a:tblPr/>
              <a:tblGrid>
                <a:gridCol w="1130640">
                  <a:extLst>
                    <a:ext uri="{9D8B030D-6E8A-4147-A177-3AD203B41FA5}">
                      <a16:colId xmlns:a16="http://schemas.microsoft.com/office/drawing/2014/main" val="1622431344"/>
                    </a:ext>
                  </a:extLst>
                </a:gridCol>
                <a:gridCol w="2230328">
                  <a:extLst>
                    <a:ext uri="{9D8B030D-6E8A-4147-A177-3AD203B41FA5}">
                      <a16:colId xmlns:a16="http://schemas.microsoft.com/office/drawing/2014/main" val="244806206"/>
                    </a:ext>
                  </a:extLst>
                </a:gridCol>
                <a:gridCol w="637677">
                  <a:extLst>
                    <a:ext uri="{9D8B030D-6E8A-4147-A177-3AD203B41FA5}">
                      <a16:colId xmlns:a16="http://schemas.microsoft.com/office/drawing/2014/main" val="1228256542"/>
                    </a:ext>
                  </a:extLst>
                </a:gridCol>
                <a:gridCol w="1168158">
                  <a:extLst>
                    <a:ext uri="{9D8B030D-6E8A-4147-A177-3AD203B41FA5}">
                      <a16:colId xmlns:a16="http://schemas.microsoft.com/office/drawing/2014/main" val="2463183036"/>
                    </a:ext>
                  </a:extLst>
                </a:gridCol>
              </a:tblGrid>
              <a:tr h="7169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</a:tabLst>
                      </a:pPr>
                      <a:r>
                        <a:rPr lang="ko-KR" altLang="en-US" sz="1400" kern="0" spc="6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400" kern="0" spc="-6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</a:tabLst>
                      </a:pPr>
                      <a:r>
                        <a:rPr lang="ko-KR" altLang="en-US" sz="1400" kern="0" spc="6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 번호</a:t>
                      </a:r>
                      <a:endParaRPr lang="ko-KR" altLang="en-US" sz="1400" kern="0" spc="-6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</a:tabLst>
                      </a:pPr>
                      <a:r>
                        <a:rPr lang="ko-KR" altLang="en-US" sz="1400" kern="0" spc="6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 개수</a:t>
                      </a:r>
                      <a:endParaRPr lang="ko-KR" altLang="en-US" sz="1400" kern="0" spc="-6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</a:tabLst>
                      </a:pPr>
                      <a:r>
                        <a:rPr lang="ko-KR" altLang="en-US" sz="1400" kern="0" spc="6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비고</a:t>
                      </a:r>
                      <a:endParaRPr lang="ko-KR" altLang="en-US" sz="1400" kern="0" spc="-6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280162"/>
                  </a:ext>
                </a:extLst>
              </a:tr>
              <a:tr h="404025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5V VCC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02, 04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9462695"/>
                  </a:ext>
                </a:extLst>
              </a:tr>
              <a:tr h="389420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3.3V VCC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01, 17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616782"/>
                  </a:ext>
                </a:extLst>
              </a:tr>
              <a:tr h="389420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GND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06, 09, 14, 20, 25, 30, 34, 39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027251"/>
                  </a:ext>
                </a:extLst>
              </a:tr>
              <a:tr h="389420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UART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08, 10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27, 28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번 핀을 제외하면 일반적인 </a:t>
                      </a: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GPIO 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핀으로도 사용 가능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11244"/>
                  </a:ext>
                </a:extLst>
              </a:tr>
              <a:tr h="389420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</a:tabLst>
                      </a:pPr>
                      <a:r>
                        <a:rPr lang="en-US" sz="1400" kern="0" spc="17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I</a:t>
                      </a:r>
                      <a:r>
                        <a:rPr lang="en-US" sz="1400" kern="0" spc="170" baseline="3000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</a:t>
                      </a:r>
                      <a:r>
                        <a:rPr lang="en-US" sz="1400" kern="0" spc="17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C</a:t>
                      </a:r>
                      <a:endParaRPr lang="en-US" sz="1400" kern="0" spc="-7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03, 05, 27, 28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561776"/>
                  </a:ext>
                </a:extLst>
              </a:tr>
              <a:tr h="948251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SPI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19, 21, 23, 24, 26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797874"/>
                  </a:ext>
                </a:extLst>
              </a:tr>
              <a:tr h="1053645"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GPIO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07, 11, 12, 13, 15, 16, 18, 22, 29, 31, 32, 33, 35, 36, 37, 38, 40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altLang="ko-KR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17</a:t>
                      </a:r>
                      <a:r>
                        <a:rPr lang="ko-KR" alt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핀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2700" marR="1270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5250" algn="l"/>
                          <a:tab pos="95250" algn="l"/>
                        </a:tabLs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-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412723"/>
                  </a:ext>
                </a:extLst>
              </a:tr>
            </a:tbl>
          </a:graphicData>
        </a:graphic>
      </p:graphicFrame>
      <p:pic>
        <p:nvPicPr>
          <p:cNvPr id="5" name="_x242967464" descr="EMB000048e8543a">
            <a:extLst>
              <a:ext uri="{FF2B5EF4-FFF2-40B4-BE49-F238E27FC236}">
                <a16:creationId xmlns:a16="http://schemas.microsoft.com/office/drawing/2014/main" id="{01FD992F-9209-4721-8421-150262D42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96" y="1772816"/>
            <a:ext cx="3249613" cy="468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923928" y="1182934"/>
            <a:ext cx="3816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666666"/>
                </a:solidFill>
                <a:latin typeface="돋움" charset="-127"/>
              </a:rPr>
              <a:t>UART = </a:t>
            </a:r>
            <a:r>
              <a:rPr lang="en-US" altLang="ko-KR" sz="1200" dirty="0">
                <a:solidFill>
                  <a:srgbClr val="666666"/>
                </a:solidFill>
                <a:latin typeface="돋움, dotum, Helvetica, sans-serif" charset="0"/>
              </a:rPr>
              <a:t>Universal Asynchronous Receiver/Transmitter</a:t>
            </a:r>
          </a:p>
          <a:p>
            <a:r>
              <a:rPr lang="en-US" altLang="ko-KR" sz="1200" dirty="0">
                <a:solidFill>
                  <a:srgbClr val="666666"/>
                </a:solidFill>
                <a:latin typeface="돋움, dotum, Helvetica, sans-serif" charset="0"/>
              </a:rPr>
              <a:t>GND = ground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418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</a:t>
            </a:r>
            <a:r>
              <a:rPr lang="en-US" altLang="ko-KR" baseline="30000" dirty="0"/>
              <a:t>2</a:t>
            </a:r>
            <a:r>
              <a:rPr lang="en-US" altLang="ko-KR" dirty="0"/>
              <a:t>C </a:t>
            </a:r>
            <a:r>
              <a:rPr lang="ko-KR" altLang="en-US" dirty="0"/>
              <a:t>통신을 이용한 </a:t>
            </a:r>
            <a:r>
              <a:rPr lang="ko-KR" altLang="en-US" dirty="0" err="1"/>
              <a:t>온습도</a:t>
            </a:r>
            <a:r>
              <a:rPr lang="ko-KR" altLang="en-US" dirty="0"/>
              <a:t> 측정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</a:t>
            </a:r>
            <a:r>
              <a:rPr lang="en-US" altLang="ko-KR" baseline="30000" dirty="0"/>
              <a:t>2</a:t>
            </a:r>
            <a:r>
              <a:rPr lang="en-US" altLang="ko-KR" dirty="0"/>
              <a:t>C(Inter Integrated Circuit)</a:t>
            </a:r>
          </a:p>
          <a:p>
            <a:pPr lvl="1"/>
            <a:r>
              <a:rPr lang="en-US" altLang="ko-KR" dirty="0"/>
              <a:t>1982</a:t>
            </a:r>
            <a:r>
              <a:rPr lang="ko-KR" altLang="en-US" dirty="0"/>
              <a:t>년대 필립스에서 </a:t>
            </a:r>
            <a:r>
              <a:rPr lang="en-US" altLang="ko-KR" dirty="0"/>
              <a:t>CPU</a:t>
            </a:r>
            <a:r>
              <a:rPr lang="ko-KR" altLang="en-US" dirty="0"/>
              <a:t>와 주변 칩셋들 간의 간단한 연결을 목적으로 개발된 직렬통신 방법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기본적으로 두 가닥의 선만 사용하기 때문에 </a:t>
            </a:r>
            <a:r>
              <a:rPr lang="en-US" altLang="ko-KR" dirty="0"/>
              <a:t>TWI(Two Wire Interface)</a:t>
            </a:r>
            <a:r>
              <a:rPr lang="ko-KR" altLang="en-US" dirty="0"/>
              <a:t>라고도 불린다</a:t>
            </a:r>
            <a:r>
              <a:rPr lang="en-US" altLang="ko-KR" dirty="0"/>
              <a:t>. I</a:t>
            </a:r>
            <a:r>
              <a:rPr lang="en-US" altLang="ko-KR" baseline="30000" dirty="0"/>
              <a:t>2</a:t>
            </a:r>
            <a:r>
              <a:rPr lang="en-US" altLang="ko-KR" dirty="0"/>
              <a:t>C</a:t>
            </a:r>
            <a:r>
              <a:rPr lang="ko-KR" altLang="en-US" dirty="0"/>
              <a:t>는 빠른 속도를 제공하지는 않지만 간단하고 저렴하게 주변 칩셋들과 연결･통신이 가능하기 때문에 다양한 임베디드 기기 안에서 사용되고 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특징</a:t>
            </a:r>
            <a:endParaRPr lang="en-US" altLang="ko-KR" dirty="0"/>
          </a:p>
          <a:p>
            <a:pPr lvl="1" fontAlgn="base"/>
            <a:r>
              <a:rPr lang="ko-KR" altLang="en-US" dirty="0"/>
              <a:t>연결되는 장치 수와 관계없이 두 가닥의 선만으로 통신이 가능하다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반 이중</a:t>
            </a:r>
            <a:r>
              <a:rPr lang="en-US" altLang="ko-KR" dirty="0"/>
              <a:t>(Half-duplex)</a:t>
            </a:r>
            <a:r>
              <a:rPr lang="ko-KR" altLang="en-US" dirty="0"/>
              <a:t>통신을 지원한다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저속 통신을 지원한다</a:t>
            </a:r>
            <a:r>
              <a:rPr lang="en-US" altLang="ko-KR" dirty="0"/>
              <a:t>. (</a:t>
            </a:r>
            <a:r>
              <a:rPr lang="ko-KR" altLang="en-US" dirty="0"/>
              <a:t>표준</a:t>
            </a:r>
            <a:r>
              <a:rPr lang="en-US" altLang="ko-KR" dirty="0"/>
              <a:t>: 100kbps, </a:t>
            </a:r>
            <a:r>
              <a:rPr lang="ko-KR" altLang="en-US" dirty="0"/>
              <a:t>고속</a:t>
            </a:r>
            <a:r>
              <a:rPr lang="en-US" altLang="ko-KR" dirty="0"/>
              <a:t>: 400kbps. </a:t>
            </a:r>
            <a:r>
              <a:rPr lang="ko-KR" altLang="en-US" dirty="0"/>
              <a:t>현재는 이보다 좀 더 빠른 속도를 지원하기도 한다</a:t>
            </a:r>
            <a:r>
              <a:rPr lang="en-US" altLang="ko-KR" dirty="0"/>
              <a:t>.)</a:t>
            </a:r>
            <a:endParaRPr lang="ko-KR" altLang="en-US" dirty="0"/>
          </a:p>
          <a:p>
            <a:pPr lvl="1" fontAlgn="base"/>
            <a:r>
              <a:rPr lang="ko-KR" altLang="en-US" dirty="0"/>
              <a:t>시스템이 동작되는 와중에도 </a:t>
            </a:r>
            <a:r>
              <a:rPr lang="en-US" altLang="ko-KR" dirty="0"/>
              <a:t>I</a:t>
            </a:r>
            <a:r>
              <a:rPr lang="en-US" altLang="ko-KR" baseline="30000" dirty="0"/>
              <a:t>2</a:t>
            </a:r>
            <a:r>
              <a:rPr lang="en-US" altLang="ko-KR" dirty="0"/>
              <a:t>C</a:t>
            </a:r>
            <a:r>
              <a:rPr lang="ko-KR" altLang="en-US" dirty="0"/>
              <a:t>에 장치를 추가하거나 제거가 가능하다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923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HTU21D</a:t>
            </a:r>
            <a:r>
              <a:rPr lang="ko-KR" altLang="en-US" dirty="0"/>
              <a:t>로 온･습도 체크하기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실습내용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라즈베리파이와 </a:t>
            </a:r>
            <a:r>
              <a:rPr kumimoji="1" lang="en-US" altLang="ko-KR" dirty="0"/>
              <a:t>I2C</a:t>
            </a:r>
            <a:r>
              <a:rPr kumimoji="1" lang="ko-KR" altLang="en-US" dirty="0"/>
              <a:t>로 연결되는 센서를 이용하여 라즈베리파이 주변의 온습도를 체크한다</a:t>
            </a:r>
            <a:endParaRPr kumimoji="1" lang="en-US" altLang="ko-KR" dirty="0"/>
          </a:p>
          <a:p>
            <a:r>
              <a:rPr kumimoji="1" lang="en-US" altLang="ko-KR" dirty="0"/>
              <a:t>HTU21D</a:t>
            </a:r>
          </a:p>
          <a:p>
            <a:pPr lvl="1"/>
            <a:r>
              <a:rPr lang="en-US" altLang="ko-KR" b="0" dirty="0"/>
              <a:t>HTU21D</a:t>
            </a:r>
            <a:r>
              <a:rPr lang="ko-KR" altLang="en-US" b="0" dirty="0"/>
              <a:t>는 </a:t>
            </a:r>
            <a:r>
              <a:rPr lang="en-US" altLang="ko-KR" b="0" dirty="0"/>
              <a:t>Measurement specialist</a:t>
            </a:r>
            <a:r>
              <a:rPr lang="ko-KR" altLang="en-US" b="0" dirty="0"/>
              <a:t>사의 온습도 센서로 높은 정확도를 가진 디지털 센서</a:t>
            </a:r>
            <a:endParaRPr lang="en-US" altLang="ko-KR" b="0" dirty="0"/>
          </a:p>
          <a:p>
            <a:pPr lvl="1"/>
            <a:r>
              <a:rPr lang="ko-KR" altLang="en-US" b="0" dirty="0"/>
              <a:t>마이크로컨트롤러와 </a:t>
            </a:r>
            <a:r>
              <a:rPr lang="en-US" altLang="ko-KR" b="0" dirty="0"/>
              <a:t>I2C </a:t>
            </a:r>
            <a:r>
              <a:rPr lang="ko-KR" altLang="en-US" b="0" dirty="0"/>
              <a:t>인터페이스를 통해 연결</a:t>
            </a:r>
            <a:endParaRPr lang="en-US" altLang="ko-KR" b="0" dirty="0"/>
          </a:p>
          <a:p>
            <a:r>
              <a:rPr kumimoji="1" lang="ko-KR" altLang="en-US" dirty="0"/>
              <a:t>필요부품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BF309E-8AFC-484D-A440-20A6AEECFF94}"/>
              </a:ext>
            </a:extLst>
          </p:cNvPr>
          <p:cNvGraphicFramePr>
            <a:graphicFrameLocks noGrp="1"/>
          </p:cNvGraphicFramePr>
          <p:nvPr/>
        </p:nvGraphicFramePr>
        <p:xfrm>
          <a:off x="755576" y="3933056"/>
          <a:ext cx="4589756" cy="23790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7282">
                  <a:extLst>
                    <a:ext uri="{9D8B030D-6E8A-4147-A177-3AD203B41FA5}">
                      <a16:colId xmlns:a16="http://schemas.microsoft.com/office/drawing/2014/main" val="3945950586"/>
                    </a:ext>
                  </a:extLst>
                </a:gridCol>
                <a:gridCol w="2192474">
                  <a:extLst>
                    <a:ext uri="{9D8B030D-6E8A-4147-A177-3AD203B41FA5}">
                      <a16:colId xmlns:a16="http://schemas.microsoft.com/office/drawing/2014/main" val="2176926759"/>
                    </a:ext>
                  </a:extLst>
                </a:gridCol>
              </a:tblGrid>
              <a:tr h="1040681"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</a:txBody>
                  <a:tcPr marL="58485" marR="58485" marT="16055" marB="16055" anchor="ctr"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HTU21 Module</a:t>
                      </a:r>
                      <a:endParaRPr lang="ko-KR" altLang="en-US" sz="1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8485" marR="58485" marT="16055" marB="16055" anchor="ctr">
                    <a:solidFill>
                      <a:srgbClr val="F7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406888"/>
                  </a:ext>
                </a:extLst>
              </a:tr>
              <a:tr h="867521">
                <a:tc>
                  <a:txBody>
                    <a:bodyPr/>
                    <a:lstStyle/>
                    <a:p>
                      <a:pPr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</a:pPr>
                      <a:endParaRPr lang="en-US" sz="1000" kern="0" spc="-60" dirty="0">
                        <a:solidFill>
                          <a:schemeClr val="bg1"/>
                        </a:solidFill>
                        <a:effectLst/>
                        <a:latin typeface="-윤명조120"/>
                        <a:ea typeface="굴림" panose="020B0600000101010101" pitchFamily="50" charset="-127"/>
                        <a:cs typeface="굴림" panose="020B0600000101010101" pitchFamily="50" charset="-127"/>
                      </a:endParaRPr>
                    </a:p>
                  </a:txBody>
                  <a:tcPr marL="58485" marR="58485" marT="16055" marB="16055" anchor="ctr"/>
                </a:tc>
                <a:tc>
                  <a:txBody>
                    <a:bodyPr/>
                    <a:lstStyle/>
                    <a:p>
                      <a:pPr marL="0" lvl="0" indent="0" algn="ctr" fontAlgn="base" latinLnBrk="0">
                        <a:lnSpc>
                          <a:spcPct val="16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000" b="1" kern="0" spc="-6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Male-Male Jump Cable</a:t>
                      </a:r>
                      <a:endParaRPr lang="ko-KR" sz="1000" b="1" kern="100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58485" marR="58485" marT="16055" marB="16055" anchor="ctr"/>
                </a:tc>
                <a:extLst>
                  <a:ext uri="{0D108BD9-81ED-4DB2-BD59-A6C34878D82A}">
                    <a16:rowId xmlns:a16="http://schemas.microsoft.com/office/drawing/2014/main" val="2509081355"/>
                  </a:ext>
                </a:extLst>
              </a:tr>
            </a:tbl>
          </a:graphicData>
        </a:graphic>
      </p:graphicFrame>
      <p:pic>
        <p:nvPicPr>
          <p:cNvPr id="6" name="그림 1" descr="EMB000048e854e1">
            <a:extLst>
              <a:ext uri="{FF2B5EF4-FFF2-40B4-BE49-F238E27FC236}">
                <a16:creationId xmlns:a16="http://schemas.microsoft.com/office/drawing/2014/main" id="{21E793CC-6BA5-4AA1-9424-62567D4E4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1" b="8200"/>
          <a:stretch>
            <a:fillRect/>
          </a:stretch>
        </p:blipFill>
        <p:spPr bwMode="auto">
          <a:xfrm>
            <a:off x="1097367" y="5527715"/>
            <a:ext cx="1671662" cy="764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_x521351480" descr="EMB000048e857cd">
            <a:extLst>
              <a:ext uri="{FF2B5EF4-FFF2-40B4-BE49-F238E27FC236}">
                <a16:creationId xmlns:a16="http://schemas.microsoft.com/office/drawing/2014/main" id="{1433C9C5-5489-47ED-A098-B584A215A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3" b="8647"/>
          <a:stretch>
            <a:fillRect/>
          </a:stretch>
        </p:blipFill>
        <p:spPr bwMode="auto">
          <a:xfrm>
            <a:off x="1158136" y="4055715"/>
            <a:ext cx="1539875" cy="123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870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SPI </a:t>
            </a:r>
            <a:r>
              <a:rPr lang="ko-KR" altLang="en-US" dirty="0"/>
              <a:t>통신을 이용한 조도 측정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SPI</a:t>
            </a:r>
            <a:r>
              <a:rPr kumimoji="1" lang="ko-KR" altLang="en-US" dirty="0"/>
              <a:t>란</a:t>
            </a:r>
            <a:endParaRPr kumimoji="1" lang="en-US" altLang="ko-KR" dirty="0"/>
          </a:p>
          <a:p>
            <a:pPr lvl="1"/>
            <a:r>
              <a:rPr lang="en-US" altLang="ko-KR" dirty="0"/>
              <a:t>SPI(Serial Peripheral Interface)</a:t>
            </a:r>
            <a:r>
              <a:rPr lang="ko-KR" altLang="en-US" dirty="0"/>
              <a:t>는 모토롤라에서 고안한 통신 방식 중 하나로 </a:t>
            </a:r>
            <a:r>
              <a:rPr lang="en-US" altLang="ko-KR" dirty="0"/>
              <a:t>MCU</a:t>
            </a:r>
            <a:r>
              <a:rPr lang="ko-KR" altLang="en-US" dirty="0"/>
              <a:t>와 주변 칩셋들 간 직렬통신을 위한 방법이다</a:t>
            </a:r>
            <a:r>
              <a:rPr lang="en-US" altLang="ko-KR" dirty="0"/>
              <a:t>. I</a:t>
            </a:r>
            <a:r>
              <a:rPr lang="en-US" altLang="ko-KR" baseline="30000" dirty="0"/>
              <a:t>2</a:t>
            </a:r>
            <a:r>
              <a:rPr lang="en-US" altLang="ko-KR" dirty="0"/>
              <a:t>C</a:t>
            </a:r>
            <a:r>
              <a:rPr lang="ko-KR" altLang="en-US" dirty="0"/>
              <a:t>와 마찬가지로 클럭 신호에 맞추어 신호를 보내는 방식이며</a:t>
            </a:r>
            <a:r>
              <a:rPr lang="en-US" altLang="ko-KR" dirty="0"/>
              <a:t>, I</a:t>
            </a:r>
            <a:r>
              <a:rPr lang="en-US" altLang="ko-KR" baseline="30000" dirty="0"/>
              <a:t>2</a:t>
            </a:r>
            <a:r>
              <a:rPr lang="en-US" altLang="ko-KR" dirty="0"/>
              <a:t>C</a:t>
            </a:r>
            <a:r>
              <a:rPr lang="ko-KR" altLang="en-US" dirty="0"/>
              <a:t>에 비교할 때 통신에 필요한 선의 라인 수는 더 많으나</a:t>
            </a:r>
            <a:r>
              <a:rPr lang="en-US" altLang="ko-KR" dirty="0"/>
              <a:t>, </a:t>
            </a:r>
            <a:r>
              <a:rPr lang="ko-KR" altLang="en-US" dirty="0"/>
              <a:t>통신 속도는 </a:t>
            </a:r>
            <a:r>
              <a:rPr lang="en-US" altLang="ko-KR" dirty="0"/>
              <a:t>I</a:t>
            </a:r>
            <a:r>
              <a:rPr lang="en-US" altLang="ko-KR" baseline="30000" dirty="0"/>
              <a:t>2</a:t>
            </a:r>
            <a:r>
              <a:rPr lang="en-US" altLang="ko-KR" dirty="0"/>
              <a:t>C</a:t>
            </a:r>
            <a:r>
              <a:rPr lang="ko-KR" altLang="en-US" dirty="0"/>
              <a:t>보다 높은 이점을 가지고 있다</a:t>
            </a:r>
            <a:r>
              <a:rPr lang="en-US" altLang="ko-KR" dirty="0"/>
              <a:t>. </a:t>
            </a:r>
            <a:r>
              <a:rPr lang="ko-KR" altLang="en-US" dirty="0"/>
              <a:t>때문에 라즈베리 파이에는 </a:t>
            </a:r>
            <a:r>
              <a:rPr lang="en-US" altLang="ko-KR" dirty="0"/>
              <a:t>SPI</a:t>
            </a:r>
            <a:r>
              <a:rPr lang="ko-KR" altLang="en-US" dirty="0"/>
              <a:t>를 이용한 확장 인터페이스의 종류가 많다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kumimoji="1" lang="ko-KR" altLang="en-US" dirty="0"/>
              <a:t>특징</a:t>
            </a:r>
            <a:endParaRPr kumimoji="1" lang="en-US" altLang="ko-KR" dirty="0"/>
          </a:p>
          <a:p>
            <a:pPr lvl="1" fontAlgn="base"/>
            <a:r>
              <a:rPr lang="en-US" altLang="ko-KR" dirty="0"/>
              <a:t>4</a:t>
            </a:r>
            <a:r>
              <a:rPr lang="ko-KR" altLang="en-US" dirty="0"/>
              <a:t> 가닥의 선으로 통신이 가능하다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전 이중</a:t>
            </a:r>
            <a:r>
              <a:rPr lang="en-US" altLang="ko-KR" dirty="0"/>
              <a:t>(Full-duplex) </a:t>
            </a:r>
            <a:r>
              <a:rPr lang="ko-KR" altLang="en-US" dirty="0"/>
              <a:t>통신을 지원한다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저렴하다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en-US" altLang="ko-KR" dirty="0"/>
              <a:t>SPI</a:t>
            </a:r>
            <a:r>
              <a:rPr lang="ko-KR" altLang="en-US" dirty="0"/>
              <a:t>를 이용하기 위한 하드웨어 인터페이스가 단순하다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22640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MCP3202</a:t>
            </a:r>
            <a:r>
              <a:rPr lang="ko-KR" altLang="en-US" dirty="0"/>
              <a:t>와 </a:t>
            </a:r>
            <a:r>
              <a:rPr lang="en-US" altLang="ko-KR" dirty="0" err="1"/>
              <a:t>CdS</a:t>
            </a:r>
            <a:r>
              <a:rPr lang="ko-KR" altLang="en-US" dirty="0"/>
              <a:t>로 밝기 측정하기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실습내용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조도 센서를 이용하여 라즈베리파이 부근의 밝기를 측정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조도 센서는 아날로그 디바이스 임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아날로그를 디지털로 변환하는 </a:t>
            </a:r>
            <a:r>
              <a:rPr kumimoji="1" lang="en-US" altLang="ko-KR" dirty="0"/>
              <a:t>ADC(Analog to Digital Converter)</a:t>
            </a:r>
            <a:r>
              <a:rPr kumimoji="1" lang="ko-KR" altLang="en-US" dirty="0"/>
              <a:t>이 있어야 함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MCP3202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ADC</a:t>
            </a:r>
            <a:r>
              <a:rPr kumimoji="1" lang="ko-KR" altLang="en-US" dirty="0"/>
              <a:t>이면서 </a:t>
            </a:r>
            <a:r>
              <a:rPr kumimoji="1" lang="en-US" altLang="ko-KR" dirty="0"/>
              <a:t>SPI</a:t>
            </a:r>
            <a:r>
              <a:rPr kumimoji="1" lang="ko-KR" altLang="en-US" dirty="0"/>
              <a:t> 인터페이스를 가짐</a:t>
            </a:r>
            <a:endParaRPr kumimoji="1" lang="en-US" altLang="ko-KR" dirty="0"/>
          </a:p>
          <a:p>
            <a:r>
              <a:rPr kumimoji="1" lang="en-US" altLang="ko-KR" dirty="0"/>
              <a:t>MCP3202</a:t>
            </a:r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</p:txBody>
      </p:sp>
      <p:pic>
        <p:nvPicPr>
          <p:cNvPr id="4" name="_x28506016" descr="EMB00003c3093ca">
            <a:extLst>
              <a:ext uri="{FF2B5EF4-FFF2-40B4-BE49-F238E27FC236}">
                <a16:creationId xmlns:a16="http://schemas.microsoft.com/office/drawing/2014/main" id="{1796BBBF-1740-407C-926E-3B68B61FB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09" t="39517" r="34973" b="39793"/>
          <a:stretch>
            <a:fillRect/>
          </a:stretch>
        </p:blipFill>
        <p:spPr bwMode="auto">
          <a:xfrm>
            <a:off x="467544" y="3140968"/>
            <a:ext cx="3055602" cy="2068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984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r>
              <a:rPr kumimoji="1" lang="ko-KR" altLang="en-US" dirty="0"/>
              <a:t>제어를 위한 라이브러리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GPIO</a:t>
            </a:r>
            <a:r>
              <a:rPr kumimoji="1" lang="ko-KR" altLang="en-US" dirty="0"/>
              <a:t> 제어를 위한 라이브러리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라즈베이파이에서 하드웨어를 컨트롤 하기 위해서는 지정된 </a:t>
            </a:r>
            <a:r>
              <a:rPr kumimoji="1" lang="en-US" altLang="ko-KR" dirty="0"/>
              <a:t>Pin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HIGH(5V or 3.3V)</a:t>
            </a:r>
            <a:r>
              <a:rPr kumimoji="1" lang="ko-KR" altLang="en-US" dirty="0"/>
              <a:t>를 가하거나 또는 </a:t>
            </a:r>
            <a:r>
              <a:rPr kumimoji="1" lang="en-US" altLang="ko-KR" dirty="0"/>
              <a:t>GND(0V, Ground)</a:t>
            </a:r>
            <a:r>
              <a:rPr kumimoji="1" lang="ko-KR" altLang="en-US" dirty="0"/>
              <a:t>를 가할 필요가 있다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en-US" altLang="ko-KR" dirty="0"/>
              <a:t>C, Python, Java</a:t>
            </a:r>
            <a:r>
              <a:rPr kumimoji="1" lang="ko-KR" altLang="en-US" dirty="0"/>
              <a:t>등은 하이레벨 언어이므로 직접적으로 </a:t>
            </a:r>
            <a:r>
              <a:rPr kumimoji="1" lang="en-US" altLang="ko-KR" dirty="0"/>
              <a:t>Pin</a:t>
            </a:r>
            <a:r>
              <a:rPr kumimoji="1" lang="ko-KR" altLang="en-US" dirty="0"/>
              <a:t>을 제어하기 어렵다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이를 위한 라이브러리가 </a:t>
            </a:r>
            <a:r>
              <a:rPr kumimoji="1" lang="en-US" altLang="ko-KR" dirty="0" err="1"/>
              <a:t>WiringPI</a:t>
            </a:r>
            <a:r>
              <a:rPr kumimoji="1" lang="ko-KR" altLang="en-US" dirty="0"/>
              <a:t>이다</a:t>
            </a:r>
            <a:endParaRPr kumimoji="1" lang="en-US" altLang="ko-KR" dirty="0"/>
          </a:p>
          <a:p>
            <a:pPr lvl="2"/>
            <a:r>
              <a:rPr kumimoji="1" lang="en-US" altLang="ko-KR" dirty="0" err="1"/>
              <a:t>outputPin</a:t>
            </a:r>
            <a:r>
              <a:rPr kumimoji="1" lang="en-US" altLang="ko-KR" dirty="0"/>
              <a:t>(23, 1); // 23</a:t>
            </a:r>
            <a:r>
              <a:rPr kumimoji="1" lang="ko-KR" altLang="en-US" dirty="0"/>
              <a:t>번 핀에 </a:t>
            </a:r>
            <a:r>
              <a:rPr kumimoji="1" lang="en-US" altLang="ko-KR" dirty="0"/>
              <a:t>5V</a:t>
            </a:r>
            <a:r>
              <a:rPr kumimoji="1" lang="ko-KR" altLang="en-US" dirty="0"/>
              <a:t>가 출력되게 하라</a:t>
            </a:r>
            <a:r>
              <a:rPr kumimoji="1" lang="en-US" altLang="ko-KR" dirty="0"/>
              <a:t>.</a:t>
            </a:r>
          </a:p>
          <a:p>
            <a:pPr lvl="2"/>
            <a:r>
              <a:rPr kumimoji="1" lang="en-US" altLang="ko-KR" dirty="0" err="1"/>
              <a:t>inputPin</a:t>
            </a:r>
            <a:r>
              <a:rPr kumimoji="1" lang="en-US" altLang="ko-KR" dirty="0"/>
              <a:t>(25);	// 25</a:t>
            </a:r>
            <a:r>
              <a:rPr kumimoji="1" lang="ko-KR" altLang="en-US" dirty="0"/>
              <a:t>번 핀의 값을 읽어라</a:t>
            </a:r>
            <a:r>
              <a:rPr kumimoji="1" lang="en-US" altLang="ko-KR" dirty="0"/>
              <a:t>(0</a:t>
            </a:r>
            <a:r>
              <a:rPr kumimoji="1" lang="ko-KR" altLang="en-US" dirty="0"/>
              <a:t> </a:t>
            </a:r>
            <a:r>
              <a:rPr kumimoji="1" lang="en-US" altLang="ko-KR" dirty="0"/>
              <a:t>or 1)</a:t>
            </a:r>
          </a:p>
          <a:p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284984"/>
            <a:ext cx="7560840" cy="329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02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RPi.GPIO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RPI.GPIO </a:t>
            </a:r>
            <a:r>
              <a:rPr kumimoji="1" lang="ko-KR" altLang="en-US" dirty="0"/>
              <a:t>라이브러리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Python </a:t>
            </a:r>
            <a:r>
              <a:rPr kumimoji="1" lang="ko-KR" altLang="en-US" dirty="0"/>
              <a:t>사용자를 위한 </a:t>
            </a:r>
            <a:r>
              <a:rPr kumimoji="1" lang="ko-KR" altLang="en-US" dirty="0" err="1"/>
              <a:t>하이브러리이다</a:t>
            </a:r>
            <a:endParaRPr kumimoji="1" lang="en-US" altLang="ko-KR" dirty="0"/>
          </a:p>
          <a:p>
            <a:pPr lvl="1"/>
            <a:r>
              <a:rPr lang="en-US" altLang="ko-KR" b="0" dirty="0" err="1"/>
              <a:t>RPi.GPIO</a:t>
            </a:r>
            <a:r>
              <a:rPr lang="ko-KR" altLang="en-US" b="0" dirty="0"/>
              <a:t>는 라즈비언에 기본으로 설치되어 있으므로 별도로 설치하는 과정이 필요치 않다</a:t>
            </a:r>
            <a:endParaRPr lang="en-US" altLang="ko-KR" b="0" dirty="0"/>
          </a:p>
          <a:p>
            <a:pPr lvl="2"/>
            <a:r>
              <a:rPr lang="en-US" altLang="ko-KR" dirty="0"/>
              <a:t>$ pip install </a:t>
            </a:r>
            <a:r>
              <a:rPr lang="en-US" altLang="ko-KR" dirty="0" err="1"/>
              <a:t>Rpi.GPIO</a:t>
            </a:r>
            <a:endParaRPr lang="en-US" altLang="ko-KR" b="0" dirty="0"/>
          </a:p>
          <a:p>
            <a:r>
              <a:rPr kumimoji="1" lang="en-US" altLang="ko-KR" b="0" dirty="0"/>
              <a:t>2</a:t>
            </a:r>
            <a:r>
              <a:rPr kumimoji="1" lang="ko-KR" altLang="en-US" b="0" dirty="0"/>
              <a:t>가지 </a:t>
            </a:r>
            <a:r>
              <a:rPr kumimoji="1" lang="en-US" altLang="ko-KR" b="0" dirty="0"/>
              <a:t>Pin </a:t>
            </a:r>
            <a:r>
              <a:rPr kumimoji="1" lang="ko-KR" altLang="en-US" b="0" dirty="0"/>
              <a:t>모드</a:t>
            </a:r>
            <a:endParaRPr kumimoji="1" lang="en-US" altLang="ko-KR" b="0" dirty="0"/>
          </a:p>
          <a:p>
            <a:pPr lvl="1"/>
            <a:r>
              <a:rPr kumimoji="1" lang="en-US" altLang="ko-KR" dirty="0"/>
              <a:t>BCM</a:t>
            </a:r>
            <a:r>
              <a:rPr kumimoji="1" lang="ko-KR" altLang="en-US" dirty="0"/>
              <a:t> 모드</a:t>
            </a:r>
            <a:r>
              <a:rPr kumimoji="1" lang="en-US" altLang="ko-KR" dirty="0"/>
              <a:t>:</a:t>
            </a:r>
            <a:r>
              <a:rPr kumimoji="1" lang="ko-KR" altLang="en-US" dirty="0"/>
              <a:t> 용도별 </a:t>
            </a:r>
            <a:r>
              <a:rPr kumimoji="1" lang="en-US" altLang="ko-KR" dirty="0"/>
              <a:t>Pin</a:t>
            </a:r>
            <a:r>
              <a:rPr kumimoji="1" lang="ko-KR" altLang="en-US" dirty="0"/>
              <a:t>번호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BOARD </a:t>
            </a:r>
            <a:r>
              <a:rPr kumimoji="1" lang="ko-KR" altLang="en-US" dirty="0"/>
              <a:t>모드</a:t>
            </a:r>
            <a:r>
              <a:rPr kumimoji="1" lang="en-US" altLang="ko-KR" dirty="0"/>
              <a:t>:</a:t>
            </a:r>
            <a:r>
              <a:rPr kumimoji="1" lang="ko-KR" altLang="en-US" dirty="0"/>
              <a:t> 물리적 </a:t>
            </a:r>
            <a:r>
              <a:rPr kumimoji="1" lang="en-US" altLang="ko-KR" dirty="0"/>
              <a:t>Pin</a:t>
            </a:r>
            <a:r>
              <a:rPr kumimoji="1" lang="ko-KR" altLang="en-US" dirty="0"/>
              <a:t>번호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" y="3800252"/>
            <a:ext cx="9144000" cy="27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69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>
          <a:solidFill>
            <a:srgbClr val="FF0000"/>
          </a:solidFill>
          <a:prstDash val="sysDash"/>
          <a:tailEnd type="arrow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26633</TotalTime>
  <Words>627</Words>
  <Application>Microsoft Office PowerPoint</Application>
  <PresentationFormat>화면 슬라이드 쇼(4:3)</PresentationFormat>
  <Paragraphs>109</Paragraphs>
  <Slides>13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HY바다M</vt:lpstr>
      <vt:lpstr>돋움</vt:lpstr>
      <vt:lpstr>돋움, dotum, Helvetica, sans-serif</vt:lpstr>
      <vt:lpstr>맑은 고딕</vt:lpstr>
      <vt:lpstr>-윤명조120</vt:lpstr>
      <vt:lpstr>Arial</vt:lpstr>
      <vt:lpstr>Tahoma</vt:lpstr>
      <vt:lpstr>Wingdings</vt:lpstr>
      <vt:lpstr>Office 테마</vt:lpstr>
      <vt:lpstr>2_디자인 사용자 지정</vt:lpstr>
      <vt:lpstr>디자인 사용자 지정</vt:lpstr>
      <vt:lpstr>1_디자인 사용자 지정</vt:lpstr>
      <vt:lpstr>GPIO (general-purpose input/output)</vt:lpstr>
      <vt:lpstr>GPIO</vt:lpstr>
      <vt:lpstr>GPIO</vt:lpstr>
      <vt:lpstr>I2C 통신을 이용한 온습도 측정</vt:lpstr>
      <vt:lpstr>HTU21D로 온･습도 체크하기</vt:lpstr>
      <vt:lpstr>SPI 통신을 이용한 조도 측정</vt:lpstr>
      <vt:lpstr>MCP3202와 CdS로 밝기 측정하기</vt:lpstr>
      <vt:lpstr>GPIO제어를 위한 라이브러리</vt:lpstr>
      <vt:lpstr>RPi.GPIO</vt:lpstr>
      <vt:lpstr>RPi.GPIO</vt:lpstr>
      <vt:lpstr>GPIO와 BREAD BOARD</vt:lpstr>
      <vt:lpstr>GPIO와 BREAD BOARD</vt:lpstr>
      <vt:lpstr>GPIO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multimedia</dc:creator>
  <cp:lastModifiedBy>ggoots@naver.com</cp:lastModifiedBy>
  <cp:revision>218</cp:revision>
  <dcterms:created xsi:type="dcterms:W3CDTF">2016-07-01T01:58:08Z</dcterms:created>
  <dcterms:modified xsi:type="dcterms:W3CDTF">2019-12-30T03:00:05Z</dcterms:modified>
</cp:coreProperties>
</file>

<file path=docProps/thumbnail.jpeg>
</file>